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/>
          <p:nvPr/>
        </p:nvPicPr>
        <p:blipFill>
          <a:blip r:embed="rId14"/>
          <a:srcRect r="89303"/>
          <a:stretch/>
        </p:blipFill>
        <p:spPr>
          <a:xfrm>
            <a:off x="0" y="-32760"/>
            <a:ext cx="1039680" cy="6893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/>
          <p:cNvPicPr/>
          <p:nvPr/>
        </p:nvPicPr>
        <p:blipFill>
          <a:blip r:embed="rId14"/>
          <a:srcRect r="89303"/>
          <a:stretch/>
        </p:blipFill>
        <p:spPr>
          <a:xfrm>
            <a:off x="0" y="-32760"/>
            <a:ext cx="1040040" cy="6894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6"/>
          <p:cNvPicPr/>
          <p:nvPr/>
        </p:nvPicPr>
        <p:blipFill>
          <a:blip r:embed="rId14"/>
          <a:srcRect r="89303"/>
          <a:stretch/>
        </p:blipFill>
        <p:spPr>
          <a:xfrm>
            <a:off x="0" y="-32760"/>
            <a:ext cx="1040400" cy="68943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6"/>
          <p:cNvPicPr/>
          <p:nvPr/>
        </p:nvPicPr>
        <p:blipFill>
          <a:blip r:embed="rId14"/>
          <a:srcRect r="89303"/>
          <a:stretch/>
        </p:blipFill>
        <p:spPr>
          <a:xfrm>
            <a:off x="0" y="-32760"/>
            <a:ext cx="1042920" cy="689688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-4680" y="6381360"/>
            <a:ext cx="1033200" cy="51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1331640" y="1340640"/>
            <a:ext cx="7268760" cy="50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1331640" y="2077920"/>
            <a:ext cx="7268760" cy="9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376092"/>
                </a:solidFill>
                <a:latin typeface="Arial"/>
                <a:ea typeface="Verdana"/>
              </a:rPr>
              <a:t>О ходе работы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376092"/>
                </a:solidFill>
                <a:latin typeface="Arial"/>
                <a:ea typeface="Verdana"/>
              </a:rPr>
              <a:t>по внедрению региональной модели  персонифицированного финансирования дополнительного образования детей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5640" cy="748800"/>
          </a:xfrm>
          <a:prstGeom prst="rect">
            <a:avLst/>
          </a:prstGeom>
          <a:ln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2302200" y="5733360"/>
            <a:ext cx="636336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-4680" y="6381360"/>
            <a:ext cx="103356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"/>
          <p:cNvSpPr/>
          <p:nvPr/>
        </p:nvSpPr>
        <p:spPr>
          <a:xfrm>
            <a:off x="1331640" y="1340640"/>
            <a:ext cx="7269120" cy="50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0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6000" cy="749160"/>
          </a:xfrm>
          <a:prstGeom prst="rect">
            <a:avLst/>
          </a:prstGeom>
          <a:ln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2700000" y="2175480"/>
            <a:ext cx="5720760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СПАСИБО ЗА ВНИМАНИЕ!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1332000" y="4334040"/>
            <a:ext cx="7628040" cy="11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Консультацию по вопросам реализации системы персонифицированного финансирования дополнительного образования можно получить по телефонам: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F413D"/>
                </a:solidFill>
                <a:latin typeface="Arial"/>
                <a:ea typeface="DejaVu Sans"/>
              </a:rPr>
              <a:t>(3452) 68-83-65 (доб. 75), 290-230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-4680" y="6381360"/>
            <a:ext cx="1033200" cy="51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1368000" y="1152000"/>
            <a:ext cx="7268760" cy="50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1080000" y="-10080"/>
            <a:ext cx="7844400" cy="9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Модернизация подходов к существующей системе текущего финансирования дополнительного образования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4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5640" cy="74880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1512000" y="1022040"/>
            <a:ext cx="7412400" cy="22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DejaVu Sans"/>
              </a:rPr>
              <a:t>Персонифицированное финансирование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обеспечивающее  поддержку мотивации, свободу выбора и построения образовательной траектории участников дополнительного образования путем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закрепления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за ними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определенного объема средств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(размер персонифицированного обязательства)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и их передачи организации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(индивидуальному предпринимателю), реализующей  дополнительную общеобразовательную программу после выбора данной программы потребителем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152000" y="3530160"/>
            <a:ext cx="7914960" cy="5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Arial"/>
                <a:ea typeface="DejaVu Sans"/>
              </a:rPr>
              <a:t>Результат: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7" name="Рисунок 25"/>
          <p:cNvPicPr/>
          <p:nvPr/>
        </p:nvPicPr>
        <p:blipFill>
          <a:blip r:embed="rId3"/>
          <a:stretch/>
        </p:blipFill>
        <p:spPr>
          <a:xfrm>
            <a:off x="1249560" y="4006800"/>
            <a:ext cx="423000" cy="33912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25"/>
          <p:cNvPicPr/>
          <p:nvPr/>
        </p:nvPicPr>
        <p:blipFill>
          <a:blip r:embed="rId3"/>
          <a:stretch/>
        </p:blipFill>
        <p:spPr>
          <a:xfrm>
            <a:off x="1241640" y="4497480"/>
            <a:ext cx="423000" cy="33876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25"/>
          <p:cNvPicPr/>
          <p:nvPr/>
        </p:nvPicPr>
        <p:blipFill>
          <a:blip r:embed="rId3"/>
          <a:stretch/>
        </p:blipFill>
        <p:spPr>
          <a:xfrm>
            <a:off x="1274400" y="5057280"/>
            <a:ext cx="423000" cy="33912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1728000" y="4008600"/>
            <a:ext cx="913608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DejaVu Sans"/>
              </a:rPr>
              <a:t>Прозрачная конкуренция по качеству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1650240" y="5010840"/>
            <a:ext cx="7562160" cy="72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DejaVu Sans"/>
              </a:rPr>
              <a:t>Переход от управления затратами к управлению результатами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2" name="CustomShape 8"/>
          <p:cNvSpPr/>
          <p:nvPr/>
        </p:nvSpPr>
        <p:spPr>
          <a:xfrm>
            <a:off x="1650240" y="4456080"/>
            <a:ext cx="769284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DejaVu Sans"/>
              </a:rPr>
              <a:t>Поддержка выбора семей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73" name="CustomShape 9"/>
          <p:cNvSpPr/>
          <p:nvPr/>
        </p:nvSpPr>
        <p:spPr>
          <a:xfrm>
            <a:off x="1152000" y="5616000"/>
            <a:ext cx="7772400" cy="68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21409A"/>
                </a:solidFill>
                <a:latin typeface="Arial"/>
                <a:ea typeface="DejaVu Sans"/>
              </a:rPr>
              <a:t>В 2017-2018 годах в системе персонифицированного финансирования дополнительного образования детей в пилотном варианте приняли участие</a:t>
            </a:r>
            <a:r>
              <a:rPr lang="ru-RU" sz="1300" b="1" strike="noStrike" spc="-1">
                <a:solidFill>
                  <a:srgbClr val="21409A"/>
                </a:solidFill>
                <a:latin typeface="Arial Black"/>
                <a:ea typeface="DejaVu Sans"/>
              </a:rPr>
              <a:t> 20</a:t>
            </a:r>
            <a:r>
              <a:rPr lang="ru-RU" sz="1300" b="1" strike="noStrike" spc="-1">
                <a:solidFill>
                  <a:srgbClr val="21409A"/>
                </a:solidFill>
                <a:latin typeface="Arial"/>
                <a:ea typeface="DejaVu Sans"/>
              </a:rPr>
              <a:t> муниципальных районов/городских округов области,</a:t>
            </a:r>
            <a:r>
              <a:rPr lang="ru-RU" sz="1300" b="1" strike="noStrike" spc="-1">
                <a:solidFill>
                  <a:srgbClr val="21409A"/>
                </a:solidFill>
                <a:latin typeface="Arial Black"/>
                <a:ea typeface="DejaVu Sans"/>
              </a:rPr>
              <a:t> 9,4 тыс. детей</a:t>
            </a:r>
            <a:r>
              <a:rPr lang="ru-RU" sz="1300" b="1" strike="noStrike" spc="-1">
                <a:solidFill>
                  <a:srgbClr val="21409A"/>
                </a:solidFill>
                <a:latin typeface="Arial"/>
                <a:ea typeface="DejaVu Sans"/>
              </a:rPr>
              <a:t> получили услуги дополнительного образования на основе сертификатов</a:t>
            </a:r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696000" y="2613240"/>
            <a:ext cx="9032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3204000" y="1212840"/>
            <a:ext cx="3417120" cy="3860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2115360" y="2738160"/>
            <a:ext cx="9752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2059560" y="2989800"/>
            <a:ext cx="1037880" cy="2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just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СЕРТИФИКАТ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3507480" y="1612440"/>
            <a:ext cx="263160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ru-RU" sz="145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Региональный оператор ПФДО</a:t>
            </a:r>
            <a:endParaRPr lang="ru-RU" sz="14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50" b="0" strike="noStrike" spc="-1"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7318800" y="1213560"/>
            <a:ext cx="1678320" cy="115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80" name="CustomShape 7"/>
          <p:cNvSpPr/>
          <p:nvPr/>
        </p:nvSpPr>
        <p:spPr>
          <a:xfrm>
            <a:off x="6725520" y="1514160"/>
            <a:ext cx="26150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/>
          <a:lstStyle/>
          <a:p>
            <a:pPr algn="ctr">
              <a:lnSpc>
                <a:spcPct val="100000"/>
              </a:lnSpc>
            </a:pPr>
            <a:r>
              <a:rPr lang="ru-RU" sz="145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Поставщики </a:t>
            </a:r>
            <a:endParaRPr lang="ru-RU" sz="14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5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услуг</a:t>
            </a:r>
            <a:endParaRPr lang="ru-RU" sz="1450" b="0" strike="noStrike" spc="-1">
              <a:latin typeface="Arial"/>
            </a:endParaRPr>
          </a:p>
        </p:txBody>
      </p:sp>
      <p:sp>
        <p:nvSpPr>
          <p:cNvPr id="181" name="CustomShape 8"/>
          <p:cNvSpPr/>
          <p:nvPr/>
        </p:nvSpPr>
        <p:spPr>
          <a:xfrm>
            <a:off x="6170040" y="2775960"/>
            <a:ext cx="158040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ОПЛАТА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 УСЛУГ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82" name="CustomShape 9"/>
          <p:cNvSpPr/>
          <p:nvPr/>
        </p:nvSpPr>
        <p:spPr>
          <a:xfrm>
            <a:off x="1111680" y="1199520"/>
            <a:ext cx="1985760" cy="1117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83" name="CustomShape 10"/>
          <p:cNvSpPr/>
          <p:nvPr/>
        </p:nvSpPr>
        <p:spPr>
          <a:xfrm>
            <a:off x="784080" y="1463400"/>
            <a:ext cx="26150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ctr"/>
          <a:lstStyle/>
          <a:p>
            <a:pPr algn="ctr">
              <a:lnSpc>
                <a:spcPct val="100000"/>
              </a:lnSpc>
            </a:pPr>
            <a:r>
              <a:rPr lang="ru-RU" sz="145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Родители/ ребенок</a:t>
            </a:r>
            <a:endParaRPr lang="ru-RU" sz="1450" b="0" strike="noStrike" spc="-1">
              <a:latin typeface="Arial"/>
            </a:endParaRPr>
          </a:p>
        </p:txBody>
      </p:sp>
      <p:pic>
        <p:nvPicPr>
          <p:cNvPr id="184" name="Рисунок 1"/>
          <p:cNvPicPr/>
          <p:nvPr/>
        </p:nvPicPr>
        <p:blipFill>
          <a:blip r:embed="rId2"/>
          <a:stretch/>
        </p:blipFill>
        <p:spPr>
          <a:xfrm>
            <a:off x="1085760" y="2560680"/>
            <a:ext cx="927360" cy="92736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52"/>
          <p:cNvPicPr/>
          <p:nvPr/>
        </p:nvPicPr>
        <p:blipFill>
          <a:blip r:embed="rId3" cstate="print"/>
          <a:stretch/>
        </p:blipFill>
        <p:spPr>
          <a:xfrm>
            <a:off x="1296000" y="3535560"/>
            <a:ext cx="902520" cy="90252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53"/>
          <p:cNvPicPr/>
          <p:nvPr/>
        </p:nvPicPr>
        <p:blipFill>
          <a:blip r:embed="rId2"/>
          <a:stretch/>
        </p:blipFill>
        <p:spPr>
          <a:xfrm>
            <a:off x="1049760" y="4674960"/>
            <a:ext cx="963360" cy="963360"/>
          </a:xfrm>
          <a:prstGeom prst="rect">
            <a:avLst/>
          </a:prstGeom>
          <a:ln>
            <a:noFill/>
          </a:ln>
        </p:spPr>
      </p:pic>
      <p:sp>
        <p:nvSpPr>
          <p:cNvPr id="187" name="CustomShape 11"/>
          <p:cNvSpPr/>
          <p:nvPr/>
        </p:nvSpPr>
        <p:spPr>
          <a:xfrm>
            <a:off x="2108160" y="3705120"/>
            <a:ext cx="9752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88" name="CustomShape 12"/>
          <p:cNvSpPr/>
          <p:nvPr/>
        </p:nvSpPr>
        <p:spPr>
          <a:xfrm>
            <a:off x="2108160" y="4784760"/>
            <a:ext cx="9752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89" name="CustomShape 13"/>
          <p:cNvSpPr/>
          <p:nvPr/>
        </p:nvSpPr>
        <p:spPr>
          <a:xfrm>
            <a:off x="2039760" y="3976560"/>
            <a:ext cx="1037880" cy="2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just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СЕРТИФИКАТ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90" name="CustomShape 14"/>
          <p:cNvSpPr/>
          <p:nvPr/>
        </p:nvSpPr>
        <p:spPr>
          <a:xfrm>
            <a:off x="2040480" y="5042160"/>
            <a:ext cx="1037880" cy="2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just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СЕРТИФИКАТ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91" name="CustomShape 15"/>
          <p:cNvSpPr/>
          <p:nvPr/>
        </p:nvSpPr>
        <p:spPr>
          <a:xfrm>
            <a:off x="3424680" y="2581560"/>
            <a:ext cx="2912760" cy="4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6"/>
          <p:cNvSpPr/>
          <p:nvPr/>
        </p:nvSpPr>
        <p:spPr>
          <a:xfrm>
            <a:off x="6696000" y="3679920"/>
            <a:ext cx="9194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93" name="CustomShape 17"/>
          <p:cNvSpPr/>
          <p:nvPr/>
        </p:nvSpPr>
        <p:spPr>
          <a:xfrm>
            <a:off x="6696000" y="4719600"/>
            <a:ext cx="883440" cy="73296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C5E7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194" name="CustomShape 18"/>
          <p:cNvSpPr/>
          <p:nvPr/>
        </p:nvSpPr>
        <p:spPr>
          <a:xfrm>
            <a:off x="6207840" y="3858480"/>
            <a:ext cx="158040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ОПЛАТА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 УСЛУГ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95" name="CustomShape 19"/>
          <p:cNvSpPr/>
          <p:nvPr/>
        </p:nvSpPr>
        <p:spPr>
          <a:xfrm>
            <a:off x="6217560" y="4914720"/>
            <a:ext cx="1580400" cy="39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ОПЛАТА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950" b="1" strike="noStrike" spc="-1">
                <a:solidFill>
                  <a:srgbClr val="0D0D0D"/>
                </a:solidFill>
                <a:latin typeface="Times New Roman CYR"/>
                <a:ea typeface="Calibri"/>
              </a:rPr>
              <a:t> УСЛУГ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196" name="CustomShape 20"/>
          <p:cNvSpPr/>
          <p:nvPr/>
        </p:nvSpPr>
        <p:spPr>
          <a:xfrm>
            <a:off x="1711080" y="277920"/>
            <a:ext cx="6464520" cy="50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Модель персонифицированного финансирования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дополнительного образования детей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7" name="CustomShape 21"/>
          <p:cNvSpPr/>
          <p:nvPr/>
        </p:nvSpPr>
        <p:spPr>
          <a:xfrm>
            <a:off x="7319160" y="2628000"/>
            <a:ext cx="1805040" cy="64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Бюджетная  организация</a:t>
            </a:r>
            <a:endParaRPr lang="ru-RU" sz="118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ДО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198" name="CustomShape 22"/>
          <p:cNvSpPr/>
          <p:nvPr/>
        </p:nvSpPr>
        <p:spPr>
          <a:xfrm>
            <a:off x="7182000" y="3483360"/>
            <a:ext cx="2139120" cy="64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Частная </a:t>
            </a:r>
            <a:endParaRPr lang="ru-RU" sz="118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организация</a:t>
            </a:r>
            <a:endParaRPr lang="ru-RU" sz="118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ДО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199" name="CustomShape 23"/>
          <p:cNvSpPr/>
          <p:nvPr/>
        </p:nvSpPr>
        <p:spPr>
          <a:xfrm>
            <a:off x="7105680" y="4518720"/>
            <a:ext cx="2251440" cy="116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Индивидуальный предприниматель, </a:t>
            </a:r>
            <a:endParaRPr lang="ru-RU" sz="118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имеющий </a:t>
            </a:r>
            <a:endParaRPr lang="ru-RU" sz="118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ru-RU" sz="118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лицензию на ДО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200" name="CustomShape 24"/>
          <p:cNvSpPr/>
          <p:nvPr/>
        </p:nvSpPr>
        <p:spPr>
          <a:xfrm>
            <a:off x="3204000" y="3049200"/>
            <a:ext cx="3417120" cy="27079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8AC7"/>
              </a:gs>
              <a:gs pos="100000">
                <a:srgbClr val="ADC5E7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01" name="CustomShape 25"/>
          <p:cNvSpPr/>
          <p:nvPr/>
        </p:nvSpPr>
        <p:spPr>
          <a:xfrm>
            <a:off x="3260160" y="2052000"/>
            <a:ext cx="984960" cy="681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Реестр 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поставщиков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2" name="CustomShape 26"/>
          <p:cNvSpPr/>
          <p:nvPr/>
        </p:nvSpPr>
        <p:spPr>
          <a:xfrm>
            <a:off x="4340160" y="2052000"/>
            <a:ext cx="1056960" cy="681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Реестр 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программ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3" name="CustomShape 27"/>
          <p:cNvSpPr/>
          <p:nvPr/>
        </p:nvSpPr>
        <p:spPr>
          <a:xfrm>
            <a:off x="5472000" y="2052000"/>
            <a:ext cx="1077120" cy="681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Личные кабинеты участников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4" name="CustomShape 28"/>
          <p:cNvSpPr/>
          <p:nvPr/>
        </p:nvSpPr>
        <p:spPr>
          <a:xfrm>
            <a:off x="3244320" y="3744000"/>
            <a:ext cx="1000800" cy="1437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Реестр </a:t>
            </a:r>
            <a:endParaRPr lang="ru-RU" sz="95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сертификатов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5" name="CustomShape 29"/>
          <p:cNvSpPr/>
          <p:nvPr/>
        </p:nvSpPr>
        <p:spPr>
          <a:xfrm>
            <a:off x="4324320" y="3744000"/>
            <a:ext cx="1144800" cy="1437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Договоры с поставщиками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6" name="CustomShape 30"/>
          <p:cNvSpPr/>
          <p:nvPr/>
        </p:nvSpPr>
        <p:spPr>
          <a:xfrm>
            <a:off x="5528160" y="3744000"/>
            <a:ext cx="1056960" cy="1437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6880" tIns="56880" rIns="56880" bIns="5688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ru-RU" sz="950" b="1" strike="noStrike" spc="-1">
                <a:solidFill>
                  <a:srgbClr val="FFFFFF"/>
                </a:solidFill>
                <a:latin typeface="Arial"/>
                <a:ea typeface="DejaVu Sans"/>
              </a:rPr>
              <a:t>Оплата услуг</a:t>
            </a:r>
            <a:endParaRPr lang="ru-RU" sz="950" b="0" strike="noStrike" spc="-1">
              <a:latin typeface="Arial"/>
            </a:endParaRPr>
          </a:p>
        </p:txBody>
      </p:sp>
      <p:sp>
        <p:nvSpPr>
          <p:cNvPr id="207" name="CustomShape 31"/>
          <p:cNvSpPr/>
          <p:nvPr/>
        </p:nvSpPr>
        <p:spPr>
          <a:xfrm>
            <a:off x="3528000" y="3096000"/>
            <a:ext cx="2877120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6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Муниципальный </a:t>
            </a:r>
            <a:endParaRPr lang="ru-RU" sz="136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6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уполномоченный орган</a:t>
            </a:r>
            <a:endParaRPr lang="ru-RU" sz="136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-4680" y="6381360"/>
            <a:ext cx="1033200" cy="51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1331640" y="1340640"/>
            <a:ext cx="7268760" cy="50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1331640" y="25920"/>
            <a:ext cx="7268760" cy="97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Внедрение системы сертификатов на услуги дополнительного образования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1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5640" cy="748800"/>
          </a:xfrm>
          <a:prstGeom prst="rect">
            <a:avLst/>
          </a:prstGeom>
          <a:ln>
            <a:noFill/>
          </a:ln>
        </p:spPr>
      </p:pic>
      <p:sp>
        <p:nvSpPr>
          <p:cNvPr id="212" name="CustomShape 4"/>
          <p:cNvSpPr/>
          <p:nvPr/>
        </p:nvSpPr>
        <p:spPr>
          <a:xfrm>
            <a:off x="87480" y="1086840"/>
            <a:ext cx="9988200" cy="3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  <a:ea typeface="Calibri"/>
              </a:rPr>
              <a:t>Персонифицированное финансирование осуществляется: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1241640" y="1584000"/>
            <a:ext cx="7754760" cy="95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Calibri"/>
              </a:rPr>
              <a:t>на основе сертификата </a:t>
            </a:r>
            <a:r>
              <a:rPr lang="ru-RU" sz="1600" b="1" i="1" strike="noStrike" spc="-1">
                <a:solidFill>
                  <a:srgbClr val="002060"/>
                </a:solidFill>
                <a:latin typeface="Arial"/>
                <a:ea typeface="Calibri"/>
              </a:rPr>
              <a:t>(на электронном (в отдельных случаях на бумажном) носителе на получение государственных (муниципальной) услуги)</a:t>
            </a:r>
            <a:r>
              <a:rPr lang="ru-RU" sz="1600" b="1" strike="noStrike" spc="-1">
                <a:solidFill>
                  <a:srgbClr val="0D0D0D"/>
                </a:solidFill>
                <a:latin typeface="Arial"/>
                <a:ea typeface="Calibri"/>
              </a:rPr>
              <a:t>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1296000" y="2772000"/>
            <a:ext cx="7700400" cy="38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5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Calibri"/>
              </a:rPr>
              <a:t>Сертификат </a:t>
            </a:r>
            <a:r>
              <a:rPr lang="ru-RU" sz="1600" b="1" strike="noStrike" spc="-1">
                <a:solidFill>
                  <a:srgbClr val="002060"/>
                </a:solidFill>
                <a:latin typeface="Arial"/>
                <a:ea typeface="Calibri"/>
              </a:rPr>
              <a:t>– именной документ, удостоверяющий </a:t>
            </a: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Calibri"/>
              </a:rPr>
              <a:t>право потребителя </a:t>
            </a:r>
            <a:r>
              <a:rPr lang="ru-RU" sz="1600" b="1" strike="noStrike" spc="-1">
                <a:solidFill>
                  <a:srgbClr val="002060"/>
                </a:solidFill>
                <a:latin typeface="Arial"/>
                <a:ea typeface="Calibri"/>
              </a:rPr>
              <a:t>услуг</a:t>
            </a: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Calibri"/>
              </a:rPr>
              <a:t> в случаях, установленных федеральным законом, законом субъекта Российской Федерации, нормативным правовым актом представительного органа муниципального образования, </a:t>
            </a:r>
            <a:r>
              <a:rPr lang="ru-RU" sz="1600" b="1" strike="noStrike" spc="-1">
                <a:solidFill>
                  <a:srgbClr val="002060"/>
                </a:solidFill>
                <a:latin typeface="Arial"/>
                <a:ea typeface="Calibri"/>
              </a:rPr>
              <a:t>получить от выбранного им исполнителя услуг государственную (муниципальную) услугу </a:t>
            </a: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Calibri"/>
              </a:rPr>
              <a:t>в определенном объеме и на определенных условиях, а также определенного качества, </a:t>
            </a:r>
            <a:r>
              <a:rPr lang="ru-RU" sz="1600" b="1" strike="noStrike" spc="-1">
                <a:solidFill>
                  <a:srgbClr val="C00000"/>
                </a:solidFill>
                <a:latin typeface="Arial"/>
                <a:ea typeface="Calibri"/>
              </a:rPr>
              <a:t>и право исполнителя </a:t>
            </a:r>
            <a:r>
              <a:rPr lang="ru-RU" sz="1600" b="1" strike="noStrike" spc="-1">
                <a:solidFill>
                  <a:srgbClr val="002060"/>
                </a:solidFill>
                <a:latin typeface="Arial"/>
                <a:ea typeface="Calibri"/>
              </a:rPr>
              <a:t>услуги получить из соответствующего бюджета бюджетной системы Российской Федерации средства на возмещение затрат, связанных с оказанием услуги в соответствии с договором (соглашением),</a:t>
            </a:r>
            <a:r>
              <a:rPr lang="ru-RU" sz="1600" b="0" strike="noStrike" spc="-1">
                <a:solidFill>
                  <a:srgbClr val="002060"/>
                </a:solidFill>
                <a:latin typeface="Arial"/>
                <a:ea typeface="Calibri"/>
              </a:rPr>
              <a:t> заключенным с уполномоченным органом.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-4680" y="6381360"/>
            <a:ext cx="103356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1331640" y="1340640"/>
            <a:ext cx="7269120" cy="50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1331640" y="-108000"/>
            <a:ext cx="726912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Взаимодействие в системе ПФДО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8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6000" cy="749160"/>
          </a:xfrm>
          <a:prstGeom prst="rect">
            <a:avLst/>
          </a:prstGeom>
          <a:ln>
            <a:noFill/>
          </a:ln>
        </p:spPr>
      </p:pic>
      <p:pic>
        <p:nvPicPr>
          <p:cNvPr id="219" name="Picture 2"/>
          <p:cNvPicPr/>
          <p:nvPr/>
        </p:nvPicPr>
        <p:blipFill>
          <a:blip r:embed="rId3" cstate="print"/>
          <a:stretch/>
        </p:blipFill>
        <p:spPr>
          <a:xfrm>
            <a:off x="179640" y="3789000"/>
            <a:ext cx="1755720" cy="2872440"/>
          </a:xfrm>
          <a:prstGeom prst="rect">
            <a:avLst/>
          </a:prstGeom>
          <a:ln w="9360">
            <a:noFill/>
          </a:ln>
        </p:spPr>
      </p:pic>
      <p:sp>
        <p:nvSpPr>
          <p:cNvPr id="220" name="CustomShape 4"/>
          <p:cNvSpPr/>
          <p:nvPr/>
        </p:nvSpPr>
        <p:spPr>
          <a:xfrm>
            <a:off x="2295000" y="6167520"/>
            <a:ext cx="63637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«Если выбирает ребенок – государство платит»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1389600" y="637560"/>
            <a:ext cx="3291480" cy="5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76092"/>
                </a:solidFill>
                <a:uFillTx/>
                <a:latin typeface="Verdana"/>
                <a:ea typeface="Verdana"/>
              </a:rPr>
              <a:t>Родители/дети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1501920" y="1448640"/>
            <a:ext cx="3630960" cy="344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276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215968"/>
                </a:solidFill>
                <a:latin typeface="Verdana"/>
                <a:ea typeface="Verdana"/>
              </a:rPr>
              <a:t> </a:t>
            </a: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Получают сертификат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</a:t>
            </a:r>
            <a:endParaRPr lang="ru-RU" sz="20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Выбирают программу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Заключают договор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Получают услуги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Рассчитываются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  сертификатом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5940000" y="1196640"/>
            <a:ext cx="3056400" cy="10044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1" strike="noStrike" spc="-1">
                <a:solidFill>
                  <a:srgbClr val="FFFFFF"/>
                </a:solidFill>
                <a:latin typeface="Verdana"/>
                <a:ea typeface="Verdana"/>
              </a:rPr>
              <a:t>Муниципальный уполномоченный орган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>
            <a:off x="5940000" y="2349000"/>
            <a:ext cx="3056400" cy="2588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1" strike="noStrike" spc="-1">
                <a:solidFill>
                  <a:srgbClr val="FFFFFF"/>
                </a:solidFill>
                <a:latin typeface="Verdana"/>
                <a:ea typeface="Verdana"/>
              </a:rPr>
              <a:t>Организация/ учреждение/ ИП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225" name="CustomShape 9"/>
          <p:cNvSpPr/>
          <p:nvPr/>
        </p:nvSpPr>
        <p:spPr>
          <a:xfrm>
            <a:off x="2293200" y="5301360"/>
            <a:ext cx="63104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Ребенок может изменить решение по выбору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образовательной программы или организации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6" name="CustomShape 10"/>
          <p:cNvSpPr/>
          <p:nvPr/>
        </p:nvSpPr>
        <p:spPr>
          <a:xfrm>
            <a:off x="5256360" y="1620000"/>
            <a:ext cx="572760" cy="213120"/>
          </a:xfrm>
          <a:custGeom>
            <a:avLst/>
            <a:gdLst/>
            <a:ahLst/>
            <a:cxnLst/>
            <a:rect l="l" t="t" r="r" b="b"/>
            <a:pathLst>
              <a:path w="1601" h="602">
                <a:moveTo>
                  <a:pt x="0" y="150"/>
                </a:moveTo>
                <a:lnTo>
                  <a:pt x="1200" y="150"/>
                </a:lnTo>
                <a:lnTo>
                  <a:pt x="1200" y="0"/>
                </a:lnTo>
                <a:lnTo>
                  <a:pt x="1600" y="300"/>
                </a:lnTo>
                <a:lnTo>
                  <a:pt x="1200" y="601"/>
                </a:lnTo>
                <a:lnTo>
                  <a:pt x="12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1"/>
          <p:cNvSpPr/>
          <p:nvPr/>
        </p:nvSpPr>
        <p:spPr>
          <a:xfrm>
            <a:off x="5256000" y="4392000"/>
            <a:ext cx="572760" cy="213120"/>
          </a:xfrm>
          <a:custGeom>
            <a:avLst/>
            <a:gdLst/>
            <a:ahLst/>
            <a:cxnLst/>
            <a:rect l="l" t="t" r="r" b="b"/>
            <a:pathLst>
              <a:path w="1601" h="602">
                <a:moveTo>
                  <a:pt x="0" y="150"/>
                </a:moveTo>
                <a:lnTo>
                  <a:pt x="1200" y="150"/>
                </a:lnTo>
                <a:lnTo>
                  <a:pt x="1200" y="0"/>
                </a:lnTo>
                <a:lnTo>
                  <a:pt x="1600" y="300"/>
                </a:lnTo>
                <a:lnTo>
                  <a:pt x="1200" y="601"/>
                </a:lnTo>
                <a:lnTo>
                  <a:pt x="12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2"/>
          <p:cNvSpPr/>
          <p:nvPr/>
        </p:nvSpPr>
        <p:spPr>
          <a:xfrm>
            <a:off x="5256360" y="3672000"/>
            <a:ext cx="572760" cy="213120"/>
          </a:xfrm>
          <a:custGeom>
            <a:avLst/>
            <a:gdLst/>
            <a:ahLst/>
            <a:cxnLst/>
            <a:rect l="l" t="t" r="r" b="b"/>
            <a:pathLst>
              <a:path w="1601" h="602">
                <a:moveTo>
                  <a:pt x="0" y="150"/>
                </a:moveTo>
                <a:lnTo>
                  <a:pt x="1200" y="150"/>
                </a:lnTo>
                <a:lnTo>
                  <a:pt x="1200" y="0"/>
                </a:lnTo>
                <a:lnTo>
                  <a:pt x="1600" y="300"/>
                </a:lnTo>
                <a:lnTo>
                  <a:pt x="1200" y="601"/>
                </a:lnTo>
                <a:lnTo>
                  <a:pt x="12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13"/>
          <p:cNvSpPr/>
          <p:nvPr/>
        </p:nvSpPr>
        <p:spPr>
          <a:xfrm>
            <a:off x="5256000" y="3096000"/>
            <a:ext cx="572760" cy="213120"/>
          </a:xfrm>
          <a:custGeom>
            <a:avLst/>
            <a:gdLst/>
            <a:ahLst/>
            <a:cxnLst/>
            <a:rect l="l" t="t" r="r" b="b"/>
            <a:pathLst>
              <a:path w="1601" h="602">
                <a:moveTo>
                  <a:pt x="0" y="150"/>
                </a:moveTo>
                <a:lnTo>
                  <a:pt x="1200" y="150"/>
                </a:lnTo>
                <a:lnTo>
                  <a:pt x="1200" y="0"/>
                </a:lnTo>
                <a:lnTo>
                  <a:pt x="1600" y="300"/>
                </a:lnTo>
                <a:lnTo>
                  <a:pt x="1200" y="601"/>
                </a:lnTo>
                <a:lnTo>
                  <a:pt x="12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4"/>
          <p:cNvSpPr/>
          <p:nvPr/>
        </p:nvSpPr>
        <p:spPr>
          <a:xfrm>
            <a:off x="5256000" y="2520000"/>
            <a:ext cx="572760" cy="213120"/>
          </a:xfrm>
          <a:custGeom>
            <a:avLst/>
            <a:gdLst/>
            <a:ahLst/>
            <a:cxnLst/>
            <a:rect l="l" t="t" r="r" b="b"/>
            <a:pathLst>
              <a:path w="1601" h="602">
                <a:moveTo>
                  <a:pt x="0" y="150"/>
                </a:moveTo>
                <a:lnTo>
                  <a:pt x="1200" y="150"/>
                </a:lnTo>
                <a:lnTo>
                  <a:pt x="1200" y="0"/>
                </a:lnTo>
                <a:lnTo>
                  <a:pt x="1600" y="300"/>
                </a:lnTo>
                <a:lnTo>
                  <a:pt x="1200" y="601"/>
                </a:lnTo>
                <a:lnTo>
                  <a:pt x="12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-4680" y="6381360"/>
            <a:ext cx="103356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1331640" y="1340640"/>
            <a:ext cx="7269120" cy="50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1331640" y="-72000"/>
            <a:ext cx="726912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Взаимодействие в системе ПФДО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34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6000" cy="74916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1043640" y="5373360"/>
            <a:ext cx="8096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«Соблюдение законодательства в сфере «Образование»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Наличие лицензии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1176480" y="683280"/>
            <a:ext cx="6624360" cy="5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76092"/>
                </a:solidFill>
                <a:uFillTx/>
                <a:latin typeface="Verdana"/>
                <a:ea typeface="Verdana"/>
              </a:rPr>
              <a:t>Организация/учреждение /ИП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1319760" y="1412640"/>
            <a:ext cx="2997000" cy="349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276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Регистрируются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  на портале как                поставщики ПФДО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144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Проходят             сертификацию программ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144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376092"/>
                </a:solidFill>
                <a:latin typeface="Verdana"/>
                <a:ea typeface="Verdana"/>
              </a:rPr>
              <a:t> </a:t>
            </a: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Заключают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  соглашение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 marL="144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Получают оплату </a:t>
            </a:r>
            <a:endParaRPr lang="ru-RU" sz="1600" b="0" strike="noStrike" spc="-1">
              <a:latin typeface="Arial"/>
            </a:endParaRPr>
          </a:p>
          <a:p>
            <a:pPr marL="144000">
              <a:lnSpc>
                <a:spcPct val="100000"/>
              </a:lnSpc>
            </a:pPr>
            <a:r>
              <a:rPr lang="ru-RU" sz="1600" b="1" strike="noStrike" spc="-1">
                <a:solidFill>
                  <a:srgbClr val="376092"/>
                </a:solidFill>
                <a:latin typeface="Verdana"/>
                <a:ea typeface="Verdana"/>
              </a:rPr>
              <a:t>за услуги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5940000" y="1412640"/>
            <a:ext cx="3020760" cy="1868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FFFFFF"/>
                </a:solidFill>
                <a:latin typeface="Verdana"/>
                <a:ea typeface="Verdana"/>
              </a:rPr>
              <a:t>Оператор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5940000" y="3429000"/>
            <a:ext cx="3020760" cy="15804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1" strike="noStrike" spc="-1">
                <a:solidFill>
                  <a:srgbClr val="FFFFFF"/>
                </a:solidFill>
                <a:latin typeface="Verdana"/>
                <a:ea typeface="Verdana"/>
              </a:rPr>
              <a:t>Уполномоченная организация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240" name="CustomShape 9"/>
          <p:cNvSpPr/>
          <p:nvPr/>
        </p:nvSpPr>
        <p:spPr>
          <a:xfrm>
            <a:off x="4104000" y="4356000"/>
            <a:ext cx="1761120" cy="213120"/>
          </a:xfrm>
          <a:custGeom>
            <a:avLst/>
            <a:gdLst/>
            <a:ahLst/>
            <a:cxnLst/>
            <a:rect l="l" t="t" r="r" b="b"/>
            <a:pathLst>
              <a:path w="4902" h="602">
                <a:moveTo>
                  <a:pt x="4901" y="150"/>
                </a:moveTo>
                <a:lnTo>
                  <a:pt x="1225" y="150"/>
                </a:lnTo>
                <a:lnTo>
                  <a:pt x="1225" y="0"/>
                </a:lnTo>
                <a:lnTo>
                  <a:pt x="0" y="300"/>
                </a:lnTo>
                <a:lnTo>
                  <a:pt x="1225" y="601"/>
                </a:lnTo>
                <a:lnTo>
                  <a:pt x="1225" y="450"/>
                </a:lnTo>
                <a:lnTo>
                  <a:pt x="4901" y="450"/>
                </a:lnTo>
                <a:lnTo>
                  <a:pt x="4901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0"/>
          <p:cNvSpPr/>
          <p:nvPr/>
        </p:nvSpPr>
        <p:spPr>
          <a:xfrm>
            <a:off x="4104000" y="3744000"/>
            <a:ext cx="1797120" cy="213120"/>
          </a:xfrm>
          <a:custGeom>
            <a:avLst/>
            <a:gdLst/>
            <a:ahLst/>
            <a:cxnLst/>
            <a:rect l="l" t="t" r="r" b="b"/>
            <a:pathLst>
              <a:path w="5002" h="602">
                <a:moveTo>
                  <a:pt x="0" y="150"/>
                </a:moveTo>
                <a:lnTo>
                  <a:pt x="3750" y="150"/>
                </a:lnTo>
                <a:lnTo>
                  <a:pt x="3750" y="0"/>
                </a:lnTo>
                <a:lnTo>
                  <a:pt x="5001" y="300"/>
                </a:lnTo>
                <a:lnTo>
                  <a:pt x="3750" y="601"/>
                </a:lnTo>
                <a:lnTo>
                  <a:pt x="37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1"/>
          <p:cNvSpPr/>
          <p:nvPr/>
        </p:nvSpPr>
        <p:spPr>
          <a:xfrm>
            <a:off x="4104000" y="2736000"/>
            <a:ext cx="1797120" cy="213120"/>
          </a:xfrm>
          <a:custGeom>
            <a:avLst/>
            <a:gdLst/>
            <a:ahLst/>
            <a:cxnLst/>
            <a:rect l="l" t="t" r="r" b="b"/>
            <a:pathLst>
              <a:path w="5002" h="602">
                <a:moveTo>
                  <a:pt x="0" y="150"/>
                </a:moveTo>
                <a:lnTo>
                  <a:pt x="3750" y="150"/>
                </a:lnTo>
                <a:lnTo>
                  <a:pt x="3750" y="0"/>
                </a:lnTo>
                <a:lnTo>
                  <a:pt x="5001" y="300"/>
                </a:lnTo>
                <a:lnTo>
                  <a:pt x="3750" y="601"/>
                </a:lnTo>
                <a:lnTo>
                  <a:pt x="37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2"/>
          <p:cNvSpPr/>
          <p:nvPr/>
        </p:nvSpPr>
        <p:spPr>
          <a:xfrm>
            <a:off x="4104000" y="1836000"/>
            <a:ext cx="1797120" cy="213120"/>
          </a:xfrm>
          <a:custGeom>
            <a:avLst/>
            <a:gdLst/>
            <a:ahLst/>
            <a:cxnLst/>
            <a:rect l="l" t="t" r="r" b="b"/>
            <a:pathLst>
              <a:path w="5002" h="602">
                <a:moveTo>
                  <a:pt x="0" y="150"/>
                </a:moveTo>
                <a:lnTo>
                  <a:pt x="3750" y="150"/>
                </a:lnTo>
                <a:lnTo>
                  <a:pt x="3750" y="0"/>
                </a:lnTo>
                <a:lnTo>
                  <a:pt x="5001" y="300"/>
                </a:lnTo>
                <a:lnTo>
                  <a:pt x="3750" y="601"/>
                </a:lnTo>
                <a:lnTo>
                  <a:pt x="375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4680" y="6381360"/>
            <a:ext cx="103356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1331640" y="1340640"/>
            <a:ext cx="7269120" cy="50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"/>
          <p:cNvSpPr/>
          <p:nvPr/>
        </p:nvSpPr>
        <p:spPr>
          <a:xfrm>
            <a:off x="1331640" y="-108000"/>
            <a:ext cx="726912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Взаимодействие в системе ПФДО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7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6000" cy="749160"/>
          </a:xfrm>
          <a:prstGeom prst="rect">
            <a:avLst/>
          </a:prstGeom>
          <a:ln>
            <a:noFill/>
          </a:ln>
        </p:spPr>
      </p:pic>
      <p:sp>
        <p:nvSpPr>
          <p:cNvPr id="248" name="CustomShape 4"/>
          <p:cNvSpPr/>
          <p:nvPr/>
        </p:nvSpPr>
        <p:spPr>
          <a:xfrm>
            <a:off x="1361160" y="647280"/>
            <a:ext cx="5208480" cy="5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76092"/>
                </a:solidFill>
                <a:uFillTx/>
                <a:latin typeface="Verdana"/>
                <a:ea typeface="Verdana"/>
              </a:rPr>
              <a:t>Региональный оператор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331640" y="1624320"/>
            <a:ext cx="7269120" cy="37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2760">
              <a:lnSpc>
                <a:spcPct val="100000"/>
              </a:lnSpc>
              <a:buClr>
                <a:srgbClr val="215968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Регистрирует организации –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  ведет реестр поставщиков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Сертифицирует программы –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  ведет реестр программ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44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Определяет нормативную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 стоимость –     посредством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муниципальных параметров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44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 Обеспечивает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Verdana"/>
              </a:rPr>
              <a:t>администрирование  портала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251640" y="5733360"/>
            <a:ext cx="78451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ГАУ ДО ТО «ДТиС «Пионер» -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Arial Black"/>
                <a:ea typeface="DejaVu Sans"/>
              </a:rPr>
              <a:t>Региональный модельный центр ДО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51" name="Рисунок 18"/>
          <p:cNvPicPr/>
          <p:nvPr/>
        </p:nvPicPr>
        <p:blipFill>
          <a:blip r:embed="rId3"/>
          <a:stretch/>
        </p:blipFill>
        <p:spPr>
          <a:xfrm>
            <a:off x="7380360" y="5805360"/>
            <a:ext cx="1044360" cy="451800"/>
          </a:xfrm>
          <a:prstGeom prst="rect">
            <a:avLst/>
          </a:prstGeom>
          <a:ln>
            <a:noFill/>
          </a:ln>
        </p:spPr>
      </p:pic>
      <p:sp>
        <p:nvSpPr>
          <p:cNvPr id="252" name="CustomShape 7"/>
          <p:cNvSpPr/>
          <p:nvPr/>
        </p:nvSpPr>
        <p:spPr>
          <a:xfrm>
            <a:off x="6429960" y="1463040"/>
            <a:ext cx="2602800" cy="1940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1" strike="noStrike" spc="-1">
                <a:solidFill>
                  <a:srgbClr val="FFFFFF"/>
                </a:solidFill>
                <a:latin typeface="Verdana"/>
                <a:ea typeface="Verdana"/>
              </a:rPr>
              <a:t>Организация/ учреждение/ ИП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6419160" y="3545640"/>
            <a:ext cx="2602800" cy="19407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1" strike="noStrike" spc="-1">
                <a:solidFill>
                  <a:srgbClr val="FFFFFF"/>
                </a:solidFill>
                <a:latin typeface="Verdana"/>
                <a:ea typeface="Verdana"/>
              </a:rPr>
              <a:t>Портал</a:t>
            </a:r>
            <a:endParaRPr lang="ru-RU" sz="2100" b="0" strike="noStrike" spc="-1">
              <a:latin typeface="Arial"/>
            </a:endParaRPr>
          </a:p>
        </p:txBody>
      </p:sp>
      <p:pic>
        <p:nvPicPr>
          <p:cNvPr id="254" name="Рисунок 21"/>
          <p:cNvPicPr/>
          <p:nvPr/>
        </p:nvPicPr>
        <p:blipFill>
          <a:blip r:embed="rId4" cstate="print"/>
          <a:srcRect l="9166" t="30053" r="8258" b="30782"/>
          <a:stretch/>
        </p:blipFill>
        <p:spPr>
          <a:xfrm>
            <a:off x="6624000" y="4736520"/>
            <a:ext cx="2300760" cy="58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-4680" y="6381360"/>
            <a:ext cx="1033560" cy="51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1331640" y="1340640"/>
            <a:ext cx="7269120" cy="50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1331640" y="0"/>
            <a:ext cx="7269120" cy="9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Взаимодействие в системе ПФДО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58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6000" cy="749160"/>
          </a:xfrm>
          <a:prstGeom prst="rect">
            <a:avLst/>
          </a:prstGeom>
          <a:ln>
            <a:noFill/>
          </a:ln>
        </p:spPr>
      </p:pic>
      <p:sp>
        <p:nvSpPr>
          <p:cNvPr id="259" name="CustomShape 4"/>
          <p:cNvSpPr/>
          <p:nvPr/>
        </p:nvSpPr>
        <p:spPr>
          <a:xfrm>
            <a:off x="1368000" y="714240"/>
            <a:ext cx="7700760" cy="93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76092"/>
                </a:solidFill>
                <a:uFillTx/>
                <a:latin typeface="Verdana"/>
                <a:ea typeface="Verdana"/>
              </a:rPr>
              <a:t>Муниципальный уполномоченный орган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1152000" y="2062800"/>
            <a:ext cx="4120200" cy="30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Выдает сертификаты – 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ведет реестр сертификатов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Заключает соглашения  с 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поставщиками ПФДО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Осуществляет транзакции 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по оплате услуг</a:t>
            </a:r>
            <a:endParaRPr lang="ru-RU" sz="1800" b="0" strike="noStrike" spc="-1">
              <a:latin typeface="Arial"/>
            </a:endParaRPr>
          </a:p>
          <a:p>
            <a:pPr marL="2520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16000" indent="-21276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ru-RU" sz="1800" b="1" strike="noStrike" spc="-1">
                <a:solidFill>
                  <a:srgbClr val="376092"/>
                </a:solidFill>
                <a:latin typeface="Verdana"/>
                <a:ea typeface="DejaVu Sans"/>
              </a:rPr>
              <a:t>Проводит контроль качества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5831640" y="2819520"/>
            <a:ext cx="2660760" cy="4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F497D"/>
                </a:solidFill>
                <a:latin typeface="Calibri"/>
                <a:ea typeface="DejaVu Sans"/>
              </a:rPr>
              <a:t>http://tumen.pfdo.ru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2" name="CustomShape 7"/>
          <p:cNvSpPr/>
          <p:nvPr/>
        </p:nvSpPr>
        <p:spPr>
          <a:xfrm>
            <a:off x="963360" y="5950800"/>
            <a:ext cx="79891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Логин (номер сертификата) и пароль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от личного кабинета на портале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3" name="Рисунок 19"/>
          <p:cNvPicPr/>
          <p:nvPr/>
        </p:nvPicPr>
        <p:blipFill>
          <a:blip r:embed="rId3" cstate="print"/>
          <a:srcRect l="16693" t="8518" r="16413" b="3836"/>
          <a:stretch/>
        </p:blipFill>
        <p:spPr>
          <a:xfrm>
            <a:off x="5310720" y="3204000"/>
            <a:ext cx="3542040" cy="2624760"/>
          </a:xfrm>
          <a:prstGeom prst="rect">
            <a:avLst/>
          </a:prstGeom>
          <a:ln>
            <a:noFill/>
          </a:ln>
        </p:spPr>
      </p:pic>
      <p:pic>
        <p:nvPicPr>
          <p:cNvPr id="264" name="Рисунок 21"/>
          <p:cNvPicPr/>
          <p:nvPr/>
        </p:nvPicPr>
        <p:blipFill>
          <a:blip r:embed="rId4" cstate="print"/>
          <a:srcRect l="9166" t="30053" r="8258" b="30782"/>
          <a:stretch/>
        </p:blipFill>
        <p:spPr>
          <a:xfrm>
            <a:off x="5328000" y="1944000"/>
            <a:ext cx="3534840" cy="90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-4680" y="6381360"/>
            <a:ext cx="1036080" cy="5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fld id="{3F2A79F8-2BF3-43D8-90D9-EEDC0A0D953F}" type="slidenum">
              <a:rPr lang="ru-RU" sz="1200" b="0" strike="noStrike" spc="-1">
                <a:solidFill>
                  <a:srgbClr val="FFFFFF"/>
                </a:solidFill>
                <a:latin typeface="Verdana"/>
                <a:ea typeface="Verdana"/>
              </a:rPr>
              <a:pPr algn="ctr">
                <a:lnSpc>
                  <a:spcPct val="100000"/>
                </a:lnSpc>
                <a:spcBef>
                  <a:spcPts val="241"/>
                </a:spcBef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331640" y="1340640"/>
            <a:ext cx="727164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3"/>
          <p:cNvSpPr/>
          <p:nvPr/>
        </p:nvSpPr>
        <p:spPr>
          <a:xfrm>
            <a:off x="1331640" y="97920"/>
            <a:ext cx="7271640" cy="97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Модель системы персонифицированного финансирования дополнительного образования детей в 2019-2020 учебном году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68" name="Picture 2"/>
          <p:cNvPicPr/>
          <p:nvPr/>
        </p:nvPicPr>
        <p:blipFill>
          <a:blip r:embed="rId2"/>
          <a:stretch/>
        </p:blipFill>
        <p:spPr>
          <a:xfrm>
            <a:off x="140400" y="155880"/>
            <a:ext cx="758520" cy="751680"/>
          </a:xfrm>
          <a:prstGeom prst="rect">
            <a:avLst/>
          </a:prstGeom>
          <a:ln>
            <a:noFill/>
          </a:ln>
        </p:spPr>
      </p:pic>
      <p:sp>
        <p:nvSpPr>
          <p:cNvPr id="269" name="CustomShape 4"/>
          <p:cNvSpPr/>
          <p:nvPr/>
        </p:nvSpPr>
        <p:spPr>
          <a:xfrm>
            <a:off x="4752000" y="1971360"/>
            <a:ext cx="4211280" cy="28116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дети в возрасте 6-7 лет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4752000" y="2288880"/>
            <a:ext cx="4211280" cy="28152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1800 рублей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4752000" y="4230000"/>
            <a:ext cx="4211280" cy="31644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http:// tumen.pfdo.ru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4752000" y="4582800"/>
            <a:ext cx="4211280" cy="60048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Знакомство с разнообразием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направленностей, программ ДО (2-3 модуля)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273" name="Picture 11"/>
          <p:cNvPicPr/>
          <p:nvPr/>
        </p:nvPicPr>
        <p:blipFill>
          <a:blip r:embed="rId3"/>
          <a:stretch/>
        </p:blipFill>
        <p:spPr>
          <a:xfrm>
            <a:off x="1068480" y="4166640"/>
            <a:ext cx="2559600" cy="367560"/>
          </a:xfrm>
          <a:prstGeom prst="rect">
            <a:avLst/>
          </a:prstGeom>
          <a:ln>
            <a:noFill/>
          </a:ln>
        </p:spPr>
      </p:pic>
      <p:sp>
        <p:nvSpPr>
          <p:cNvPr id="274" name="CustomShape 8"/>
          <p:cNvSpPr/>
          <p:nvPr/>
        </p:nvSpPr>
        <p:spPr>
          <a:xfrm>
            <a:off x="1074600" y="1540440"/>
            <a:ext cx="239184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Планируемый охват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1074600" y="3794040"/>
            <a:ext cx="2391840" cy="2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География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6" name="CustomShape 10"/>
          <p:cNvSpPr/>
          <p:nvPr/>
        </p:nvSpPr>
        <p:spPr>
          <a:xfrm>
            <a:off x="4752000" y="3877200"/>
            <a:ext cx="4211280" cy="31644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26 муниципальных образований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7" name="CustomShape 11"/>
          <p:cNvSpPr/>
          <p:nvPr/>
        </p:nvSpPr>
        <p:spPr>
          <a:xfrm>
            <a:off x="4752000" y="2598120"/>
            <a:ext cx="4211280" cy="32508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краткосрочные (ознакомительные) модули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8" name="CustomShape 12"/>
          <p:cNvSpPr/>
          <p:nvPr/>
        </p:nvSpPr>
        <p:spPr>
          <a:xfrm>
            <a:off x="4752000" y="2950920"/>
            <a:ext cx="4211280" cy="39564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организации дополнительного образования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всех форм собственности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79" name="CustomShape 13"/>
          <p:cNvSpPr/>
          <p:nvPr/>
        </p:nvSpPr>
        <p:spPr>
          <a:xfrm>
            <a:off x="4752000" y="3374640"/>
            <a:ext cx="4211280" cy="46620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Региональный модельный центр (ГАУ ДО ТО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«Дворец творчества и спорта «Пионер»)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80" name="CustomShape 14"/>
          <p:cNvSpPr/>
          <p:nvPr/>
        </p:nvSpPr>
        <p:spPr>
          <a:xfrm>
            <a:off x="1074600" y="4605840"/>
            <a:ext cx="30387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Конкурентные 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преимущества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281" name="CustomShape 15"/>
          <p:cNvSpPr/>
          <p:nvPr/>
        </p:nvSpPr>
        <p:spPr>
          <a:xfrm>
            <a:off x="1074600" y="1837800"/>
            <a:ext cx="263664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Категория участников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2" name="CustomShape 16"/>
          <p:cNvSpPr/>
          <p:nvPr/>
        </p:nvSpPr>
        <p:spPr>
          <a:xfrm>
            <a:off x="4752000" y="1653840"/>
            <a:ext cx="4211280" cy="281160"/>
          </a:xfrm>
          <a:prstGeom prst="rect">
            <a:avLst/>
          </a:prstGeom>
          <a:solidFill>
            <a:srgbClr val="5E8AC7"/>
          </a:solidFill>
          <a:ln w="9360">
            <a:solidFill>
              <a:srgbClr val="5E8AC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более 22 тыс. детей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283" name="Рисунок 160"/>
          <p:cNvPicPr/>
          <p:nvPr/>
        </p:nvPicPr>
        <p:blipFill>
          <a:blip r:embed="rId4"/>
          <a:stretch/>
        </p:blipFill>
        <p:spPr>
          <a:xfrm>
            <a:off x="3711960" y="163224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84" name="Рисунок 161"/>
          <p:cNvPicPr/>
          <p:nvPr/>
        </p:nvPicPr>
        <p:blipFill>
          <a:blip r:embed="rId4"/>
          <a:stretch/>
        </p:blipFill>
        <p:spPr>
          <a:xfrm>
            <a:off x="3711960" y="191484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85" name="Рисунок 162"/>
          <p:cNvPicPr/>
          <p:nvPr/>
        </p:nvPicPr>
        <p:blipFill>
          <a:blip r:embed="rId4"/>
          <a:stretch/>
        </p:blipFill>
        <p:spPr>
          <a:xfrm>
            <a:off x="3711960" y="223236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163"/>
          <p:cNvPicPr/>
          <p:nvPr/>
        </p:nvPicPr>
        <p:blipFill>
          <a:blip r:embed="rId4"/>
          <a:stretch/>
        </p:blipFill>
        <p:spPr>
          <a:xfrm>
            <a:off x="3711960" y="258552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87" name="Рисунок 164"/>
          <p:cNvPicPr/>
          <p:nvPr/>
        </p:nvPicPr>
        <p:blipFill>
          <a:blip r:embed="rId4"/>
          <a:stretch/>
        </p:blipFill>
        <p:spPr>
          <a:xfrm>
            <a:off x="3711960" y="297360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165"/>
          <p:cNvPicPr/>
          <p:nvPr/>
        </p:nvPicPr>
        <p:blipFill>
          <a:blip r:embed="rId4"/>
          <a:stretch/>
        </p:blipFill>
        <p:spPr>
          <a:xfrm>
            <a:off x="3711960" y="3432600"/>
            <a:ext cx="840600" cy="219240"/>
          </a:xfrm>
          <a:prstGeom prst="rect">
            <a:avLst/>
          </a:prstGeom>
          <a:ln>
            <a:noFill/>
          </a:ln>
        </p:spPr>
      </p:pic>
      <p:pic>
        <p:nvPicPr>
          <p:cNvPr id="289" name="Рисунок 166"/>
          <p:cNvPicPr/>
          <p:nvPr/>
        </p:nvPicPr>
        <p:blipFill>
          <a:blip r:embed="rId4"/>
          <a:stretch/>
        </p:blipFill>
        <p:spPr>
          <a:xfrm>
            <a:off x="3711960" y="3855960"/>
            <a:ext cx="840600" cy="219600"/>
          </a:xfrm>
          <a:prstGeom prst="rect">
            <a:avLst/>
          </a:prstGeom>
          <a:ln>
            <a:noFill/>
          </a:ln>
        </p:spPr>
      </p:pic>
      <p:pic>
        <p:nvPicPr>
          <p:cNvPr id="290" name="Рисунок 167"/>
          <p:cNvPicPr/>
          <p:nvPr/>
        </p:nvPicPr>
        <p:blipFill>
          <a:blip r:embed="rId4"/>
          <a:stretch/>
        </p:blipFill>
        <p:spPr>
          <a:xfrm>
            <a:off x="3744720" y="4244040"/>
            <a:ext cx="840240" cy="219600"/>
          </a:xfrm>
          <a:prstGeom prst="rect">
            <a:avLst/>
          </a:prstGeom>
          <a:ln>
            <a:noFill/>
          </a:ln>
        </p:spPr>
      </p:pic>
      <p:pic>
        <p:nvPicPr>
          <p:cNvPr id="291" name="Рисунок 168"/>
          <p:cNvPicPr/>
          <p:nvPr/>
        </p:nvPicPr>
        <p:blipFill>
          <a:blip r:embed="rId4"/>
          <a:stretch/>
        </p:blipFill>
        <p:spPr>
          <a:xfrm>
            <a:off x="3711960" y="4667760"/>
            <a:ext cx="840600" cy="219240"/>
          </a:xfrm>
          <a:prstGeom prst="rect">
            <a:avLst/>
          </a:prstGeom>
          <a:ln>
            <a:noFill/>
          </a:ln>
        </p:spPr>
      </p:pic>
      <p:pic>
        <p:nvPicPr>
          <p:cNvPr id="292" name="Picture 7"/>
          <p:cNvPicPr/>
          <p:nvPr/>
        </p:nvPicPr>
        <p:blipFill>
          <a:blip r:embed="rId5"/>
          <a:stretch/>
        </p:blipFill>
        <p:spPr>
          <a:xfrm>
            <a:off x="912960" y="2170800"/>
            <a:ext cx="2603880" cy="374040"/>
          </a:xfrm>
          <a:prstGeom prst="rect">
            <a:avLst/>
          </a:prstGeom>
          <a:ln>
            <a:noFill/>
          </a:ln>
        </p:spPr>
      </p:pic>
      <p:pic>
        <p:nvPicPr>
          <p:cNvPr id="293" name="Picture 15"/>
          <p:cNvPicPr/>
          <p:nvPr/>
        </p:nvPicPr>
        <p:blipFill>
          <a:blip r:embed="rId6"/>
          <a:stretch/>
        </p:blipFill>
        <p:spPr>
          <a:xfrm>
            <a:off x="700560" y="2918160"/>
            <a:ext cx="2604240" cy="367920"/>
          </a:xfrm>
          <a:prstGeom prst="rect">
            <a:avLst/>
          </a:prstGeom>
          <a:ln>
            <a:noFill/>
          </a:ln>
        </p:spPr>
      </p:pic>
      <p:pic>
        <p:nvPicPr>
          <p:cNvPr id="294" name="Picture 17"/>
          <p:cNvPicPr/>
          <p:nvPr/>
        </p:nvPicPr>
        <p:blipFill>
          <a:blip r:embed="rId7"/>
          <a:stretch/>
        </p:blipFill>
        <p:spPr>
          <a:xfrm>
            <a:off x="926640" y="2510640"/>
            <a:ext cx="2604240" cy="367560"/>
          </a:xfrm>
          <a:prstGeom prst="rect">
            <a:avLst/>
          </a:prstGeom>
          <a:ln>
            <a:noFill/>
          </a:ln>
        </p:spPr>
      </p:pic>
      <p:pic>
        <p:nvPicPr>
          <p:cNvPr id="295" name="Picture 20"/>
          <p:cNvPicPr/>
          <p:nvPr/>
        </p:nvPicPr>
        <p:blipFill>
          <a:blip r:embed="rId8"/>
          <a:stretch/>
        </p:blipFill>
        <p:spPr>
          <a:xfrm>
            <a:off x="288000" y="3393000"/>
            <a:ext cx="2610000" cy="373680"/>
          </a:xfrm>
          <a:prstGeom prst="rect">
            <a:avLst/>
          </a:prstGeom>
          <a:ln>
            <a:noFill/>
          </a:ln>
        </p:spPr>
      </p:pic>
      <p:sp>
        <p:nvSpPr>
          <p:cNvPr id="296" name="CustomShape 17"/>
          <p:cNvSpPr/>
          <p:nvPr/>
        </p:nvSpPr>
        <p:spPr>
          <a:xfrm>
            <a:off x="1618200" y="5688000"/>
            <a:ext cx="7309080" cy="10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500" b="1" strike="noStrike" spc="-1">
                <a:solidFill>
                  <a:srgbClr val="ED1C24"/>
                </a:solidFill>
                <a:latin typeface="Arial"/>
                <a:ea typeface="Calibri"/>
              </a:rPr>
              <a:t>Финансовые средства на обеспечение сертификатов предусматриваются в рамках балансируемых расходов на дополнительное образование в бюджете муниципальных образований Тюменской области</a:t>
            </a:r>
            <a:endParaRPr lang="ru-RU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>
              <a:latin typeface="Arial"/>
            </a:endParaRPr>
          </a:p>
        </p:txBody>
      </p:sp>
      <p:pic>
        <p:nvPicPr>
          <p:cNvPr id="297" name="Picture 11"/>
          <p:cNvPicPr/>
          <p:nvPr/>
        </p:nvPicPr>
        <p:blipFill>
          <a:blip r:embed="rId9"/>
          <a:stretch/>
        </p:blipFill>
        <p:spPr>
          <a:xfrm>
            <a:off x="1188000" y="5760000"/>
            <a:ext cx="463320" cy="57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588</Words>
  <Application>LibreOffice/5.4.5.1$Windows_X86_64 LibreOffice_project/79c9829dd5d8054ec39a82dc51cd9eff340dbee8</Application>
  <PresentationFormat>Экран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спринт</cp:lastModifiedBy>
  <cp:revision>85</cp:revision>
  <cp:lastPrinted>2019-05-23T10:08:33Z</cp:lastPrinted>
  <dcterms:created xsi:type="dcterms:W3CDTF">2017-10-16T07:43:36Z</dcterms:created>
  <dcterms:modified xsi:type="dcterms:W3CDTF">2019-09-02T03:57:46Z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