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_rels/theme1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3.png" ContentType="image/png"/>
  <Override PartName="/ppt/media/image16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9.jpeg" ContentType="image/jpeg"/>
  <Override PartName="/ppt/media/image24.png" ContentType="image/png"/>
  <Override PartName="/ppt/media/image11.png" ContentType="image/png"/>
  <Override PartName="/ppt/media/image14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A6ED96-718D-4077-B9F9-BD2968AFB6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B7C3C9-00A5-47D5-AA9D-C4F35845BF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3D3390-757D-48BF-9F35-77564E5D12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323856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470840" y="2121480"/>
            <a:ext cx="323856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7871760" y="2121480"/>
            <a:ext cx="323856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1069920" y="4237200"/>
            <a:ext cx="323856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470840" y="4237200"/>
            <a:ext cx="323856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7871760" y="4237200"/>
            <a:ext cx="323856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187CE0-19A5-43CC-AA31-7659C96BF16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96D0E1-D8F9-4FF9-B93C-AB55F2F607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77A7DF-768D-492C-9553-6E52E86394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15A4F0-AF90-40C9-960A-73C233B3DA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F5CC02-1D59-4ABC-9A92-19FEB8AF79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C23E3C-1504-492C-A52A-030DE7CF4E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0F61A1-325C-470B-BE87-65C473B20B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D23931-1C1B-4239-9ABA-2A7463AF4E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758785-774A-40BA-A6BC-9834B230FB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11401560" y="6229800"/>
            <a:ext cx="456840" cy="456840"/>
            <a:chOff x="11401560" y="6229800"/>
            <a:chExt cx="456840" cy="456840"/>
          </a:xfrm>
        </p:grpSpPr>
        <p:sp>
          <p:nvSpPr>
            <p:cNvPr id="1" name="Oval 7"/>
            <p:cNvSpPr/>
            <p:nvPr/>
          </p:nvSpPr>
          <p:spPr>
            <a:xfrm>
              <a:off x="11401560" y="6229800"/>
              <a:ext cx="456840" cy="456840"/>
            </a:xfrm>
            <a:prstGeom prst="ellipse">
              <a:avLst/>
            </a:prstGeom>
            <a:blipFill rotWithShape="0">
              <a:blip r:embed="rId2"/>
              <a:srcRect/>
              <a:tile tx="56995" ty="0" sx="84990" sy="84992" algn="tl"/>
            </a:blip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" name="Oval 8"/>
            <p:cNvSpPr/>
            <p:nvPr/>
          </p:nvSpPr>
          <p:spPr>
            <a:xfrm>
              <a:off x="11431080" y="6258960"/>
              <a:ext cx="398520" cy="39852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Rectangle 6"/>
          <p:cNvSpPr/>
          <p:nvPr/>
        </p:nvSpPr>
        <p:spPr>
          <a:xfrm>
            <a:off x="920880" y="1347120"/>
            <a:ext cx="10222560" cy="80280"/>
          </a:xfrm>
          <a:prstGeom prst="rect">
            <a:avLst/>
          </a:prstGeom>
          <a:blipFill rotWithShape="0">
            <a:blip r:embed="rId3">
              <a:alphaModFix amt="85000"/>
            </a:blip>
            <a:srcRect/>
            <a:tile tx="0" ty="1005069" sx="91990" sy="88989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5640" bIns="3564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920880" y="4299840"/>
            <a:ext cx="10222560" cy="80280"/>
          </a:xfrm>
          <a:prstGeom prst="rect">
            <a:avLst/>
          </a:prstGeom>
          <a:blipFill rotWithShape="0">
            <a:blip r:embed="rId4">
              <a:alphaModFix amt="85000"/>
            </a:blip>
            <a:srcRect/>
            <a:tile tx="0" ty="1040335" sx="91990" sy="88989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5640" bIns="3564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920880" y="1484640"/>
            <a:ext cx="10222560" cy="2742840"/>
          </a:xfrm>
          <a:prstGeom prst="rect">
            <a:avLst/>
          </a:prstGeom>
          <a:blipFill rotWithShape="0">
            <a:blip r:embed="rId5">
              <a:alphaModFix amt="85000"/>
            </a:blip>
            <a:srcRect/>
            <a:tile tx="0" ty="1057968" sx="91990" sy="88989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9649080" y="4069080"/>
            <a:ext cx="1080720" cy="1080720"/>
            <a:chOff x="9649080" y="4069080"/>
            <a:chExt cx="1080720" cy="1080720"/>
          </a:xfrm>
        </p:grpSpPr>
        <p:sp>
          <p:nvSpPr>
            <p:cNvPr id="7" name="Oval 10"/>
            <p:cNvSpPr/>
            <p:nvPr/>
          </p:nvSpPr>
          <p:spPr>
            <a:xfrm>
              <a:off x="9649080" y="4069080"/>
              <a:ext cx="1080720" cy="1080720"/>
            </a:xfrm>
            <a:prstGeom prst="ellipse">
              <a:avLst/>
            </a:prstGeom>
            <a:blipFill rotWithShape="0">
              <a:blip r:embed="rId6"/>
              <a:srcRect/>
              <a:tile tx="0" ty="0" sx="84990" sy="84992" algn="tl"/>
            </a:blip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Oval 11"/>
            <p:cNvSpPr/>
            <p:nvPr/>
          </p:nvSpPr>
          <p:spPr>
            <a:xfrm>
              <a:off x="9757440" y="4177080"/>
              <a:ext cx="864360" cy="86436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6600" cy="303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80000"/>
              </a:lnSpc>
              <a:buNone/>
            </a:pPr>
            <a:r>
              <a:rPr b="0" lang="ru-RU" sz="9600" spc="-1" strike="noStrike" cap="all">
                <a:solidFill>
                  <a:srgbClr val="000000"/>
                </a:solidFill>
                <a:latin typeface="Rockwell Condensed"/>
              </a:rPr>
              <a:t>Образец заголовка</a:t>
            </a:r>
            <a:endParaRPr b="0" lang="en-US" sz="96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dt" idx="1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100" spc="-1" strike="noStrike">
                <a:solidFill>
                  <a:schemeClr val="dk2"/>
                </a:solidFill>
                <a:latin typeface="Rockwel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chemeClr val="dk2"/>
                </a:solidFill>
                <a:latin typeface="Rockwell"/>
              </a:rPr>
              <a:t>&lt;дата/время&gt;</a:t>
            </a:r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ftr" idx="2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sldNum" idx="3"/>
          </p:nvPr>
        </p:nvSpPr>
        <p:spPr>
          <a:xfrm>
            <a:off x="9592560" y="4289400"/>
            <a:ext cx="1193400" cy="63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1" lang="en-US" sz="2800" spc="-1" strike="noStrike">
                <a:solidFill>
                  <a:srgbClr val="ffffff"/>
                </a:solidFill>
                <a:latin typeface="Rockwell Condensed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899528A0-54F2-45CD-9389-6ED9DB845237}" type="slidenum">
              <a:rPr b="1" lang="en-US" sz="2800" spc="-1" strike="noStrike">
                <a:solidFill>
                  <a:srgbClr val="ffffff"/>
                </a:solidFill>
                <a:latin typeface="Rockwell Condensed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9.jpeg"/><Relationship Id="rId8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069920" y="2121480"/>
            <a:ext cx="10058040" cy="405036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900000" y="63720"/>
            <a:ext cx="10514160" cy="678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240000" y="4827960"/>
            <a:ext cx="8512560" cy="181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 defTabSz="914400">
              <a:lnSpc>
                <a:spcPct val="90000"/>
              </a:lnSpc>
              <a:buNone/>
            </a:pPr>
            <a:r>
              <a:rPr b="1" lang="ru-RU" sz="2000" spc="-1" strike="noStrike" cap="all">
                <a:solidFill>
                  <a:srgbClr val="002060"/>
                </a:solidFill>
                <a:latin typeface="Arial"/>
              </a:rPr>
              <a:t>Навигатор дополнительного образования Тюменской области - единая информационная платформа, созданная в помощь детям и родителям как средство повышения вариативности, доступности и качества дополнительного образования. </a:t>
            </a:r>
            <a:endParaRPr b="0" lang="en-US" sz="2000" spc="-1" strike="noStrike">
              <a:solidFill>
                <a:schemeClr val="dk1"/>
              </a:solidFill>
              <a:latin typeface="Rockwell"/>
            </a:endParaRPr>
          </a:p>
        </p:txBody>
      </p:sp>
      <p:pic>
        <p:nvPicPr>
          <p:cNvPr id="53" name="Рисунок 4" descr=""/>
          <p:cNvPicPr/>
          <p:nvPr/>
        </p:nvPicPr>
        <p:blipFill>
          <a:blip r:embed="rId1"/>
          <a:stretch/>
        </p:blipFill>
        <p:spPr>
          <a:xfrm>
            <a:off x="249120" y="415080"/>
            <a:ext cx="9290880" cy="41688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54" name="Рисунок 7" descr=""/>
          <p:cNvPicPr/>
          <p:nvPr/>
        </p:nvPicPr>
        <p:blipFill>
          <a:blip r:embed="rId2"/>
          <a:stretch/>
        </p:blipFill>
        <p:spPr>
          <a:xfrm>
            <a:off x="360000" y="5220000"/>
            <a:ext cx="2560320" cy="79812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9685440" y="71280"/>
            <a:ext cx="2506680" cy="8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-336960" y="378000"/>
            <a:ext cx="104169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1800" spc="-1" strike="noStrike" cap="all">
                <a:solidFill>
                  <a:srgbClr val="002060"/>
                </a:solidFill>
                <a:latin typeface="Century Schoolbook"/>
              </a:rPr>
              <a:t>Выберите любой удобный способ для выбора программы дополнительного образования:</a:t>
            </a:r>
            <a:br>
              <a:rPr sz="1800"/>
            </a:b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67640" y="2228040"/>
            <a:ext cx="9872640" cy="403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ru-RU" sz="1600" spc="-1" strike="noStrike">
                <a:solidFill>
                  <a:srgbClr val="002060"/>
                </a:solidFill>
                <a:latin typeface="Century Schoolbook"/>
              </a:rPr>
              <a:t>ВКЛАДКА «ПРОГРАММЫ»</a:t>
            </a: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</a:pP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</a:pP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</a:pP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</a:pP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</a:pP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</a:pP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marL="182880" indent="-182880" defTabSz="9144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ru-RU" sz="1600" spc="-1" strike="noStrike">
                <a:solidFill>
                  <a:srgbClr val="002060"/>
                </a:solidFill>
                <a:latin typeface="Century Schoolbook"/>
              </a:rPr>
              <a:t>     </a:t>
            </a:r>
            <a:r>
              <a:rPr b="1" lang="ru-RU" sz="1600" spc="-1" strike="noStrike">
                <a:solidFill>
                  <a:srgbClr val="002060"/>
                </a:solidFill>
                <a:latin typeface="Century Schoolbook"/>
              </a:rPr>
              <a:t>ВКЛАДКА «ПОИСК»</a:t>
            </a: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  <a:p>
            <a:pPr marL="182880" indent="-182880" defTabSz="9144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ru-RU" sz="1600" spc="-1" strike="noStrike">
                <a:solidFill>
                  <a:srgbClr val="002060"/>
                </a:solidFill>
                <a:latin typeface="Century Schoolbook"/>
              </a:rPr>
              <a:t>     </a:t>
            </a:r>
            <a:r>
              <a:rPr b="1" lang="ru-RU" sz="1600" spc="-1" strike="noStrike">
                <a:solidFill>
                  <a:srgbClr val="002060"/>
                </a:solidFill>
                <a:latin typeface="Century Schoolbook"/>
              </a:rPr>
              <a:t>ВКЛАДКА «НА КАРТЕ»   </a:t>
            </a: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58" name="Стрелка вправо 4"/>
          <p:cNvSpPr/>
          <p:nvPr/>
        </p:nvSpPr>
        <p:spPr>
          <a:xfrm>
            <a:off x="3884400" y="2247840"/>
            <a:ext cx="831600" cy="27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18485"/>
          </a:solidFill>
          <a:ln>
            <a:solidFill>
              <a:srgbClr val="00206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Rockwell"/>
            </a:endParaRPr>
          </a:p>
        </p:txBody>
      </p:sp>
      <p:sp>
        <p:nvSpPr>
          <p:cNvPr id="59" name="Рисунок 5"/>
          <p:cNvSpPr/>
          <p:nvPr/>
        </p:nvSpPr>
        <p:spPr>
          <a:xfrm>
            <a:off x="4858920" y="1521000"/>
            <a:ext cx="7106760" cy="224424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Стрелка вправо 6"/>
          <p:cNvSpPr/>
          <p:nvPr/>
        </p:nvSpPr>
        <p:spPr>
          <a:xfrm>
            <a:off x="3659760" y="4816800"/>
            <a:ext cx="831600" cy="25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18485"/>
          </a:solidFill>
          <a:ln>
            <a:solidFill>
              <a:srgbClr val="00206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Rockwell"/>
            </a:endParaRPr>
          </a:p>
        </p:txBody>
      </p:sp>
      <p:sp>
        <p:nvSpPr>
          <p:cNvPr id="61" name="Рисунок 7"/>
          <p:cNvSpPr/>
          <p:nvPr/>
        </p:nvSpPr>
        <p:spPr>
          <a:xfrm>
            <a:off x="4768920" y="3737160"/>
            <a:ext cx="7196760" cy="215892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" name="Прямая соединительная линия 8"/>
          <p:cNvCxnSpPr/>
          <p:nvPr/>
        </p:nvCxnSpPr>
        <p:spPr>
          <a:xfrm>
            <a:off x="5949360" y="2804040"/>
            <a:ext cx="707760" cy="13680"/>
          </a:xfrm>
          <a:prstGeom prst="straightConnector1">
            <a:avLst/>
          </a:prstGeom>
          <a:ln w="38100">
            <a:solidFill>
              <a:srgbClr val="ff0000"/>
            </a:solidFill>
            <a:round/>
          </a:ln>
        </p:spPr>
      </p:cxnSp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9685800" y="71280"/>
            <a:ext cx="2506680" cy="828720"/>
          </a:xfrm>
          <a:prstGeom prst="rect">
            <a:avLst/>
          </a:prstGeom>
          <a:ln w="0">
            <a:noFill/>
          </a:ln>
        </p:spPr>
      </p:pic>
      <p:sp>
        <p:nvSpPr>
          <p:cNvPr id="64" name=""/>
          <p:cNvSpPr/>
          <p:nvPr/>
        </p:nvSpPr>
        <p:spPr>
          <a:xfrm>
            <a:off x="11124000" y="4572000"/>
            <a:ext cx="720000" cy="0"/>
          </a:xfrm>
          <a:prstGeom prst="line">
            <a:avLst/>
          </a:prstGeom>
          <a:ln w="29160">
            <a:solidFill>
              <a:srgbClr val="d3181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760" rIns="104760" tIns="-59760" bIns="-597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4" descr=""/>
          <p:cNvPicPr/>
          <p:nvPr/>
        </p:nvPicPr>
        <p:blipFill>
          <a:blip r:embed="rId1"/>
          <a:srcRect l="18297" t="15643" r="17998" b="4178"/>
          <a:stretch/>
        </p:blipFill>
        <p:spPr>
          <a:xfrm>
            <a:off x="207360" y="536400"/>
            <a:ext cx="7765920" cy="5498280"/>
          </a:xfrm>
          <a:prstGeom prst="rect">
            <a:avLst/>
          </a:prstGeom>
          <a:ln w="0">
            <a:solidFill>
              <a:srgbClr val="002060"/>
            </a:solidFill>
          </a:ln>
        </p:spPr>
      </p:pic>
      <p:pic>
        <p:nvPicPr>
          <p:cNvPr id="66" name="Рисунок 5" descr=""/>
          <p:cNvPicPr/>
          <p:nvPr/>
        </p:nvPicPr>
        <p:blipFill>
          <a:blip r:embed="rId2"/>
          <a:srcRect l="17809" t="23731" r="18530" b="3745"/>
          <a:stretch/>
        </p:blipFill>
        <p:spPr>
          <a:xfrm>
            <a:off x="4090320" y="2511720"/>
            <a:ext cx="6449040" cy="4132800"/>
          </a:xfrm>
          <a:prstGeom prst="rect">
            <a:avLst/>
          </a:prstGeom>
          <a:ln w="0">
            <a:solidFill>
              <a:srgbClr val="002060"/>
            </a:solidFill>
          </a:ln>
        </p:spPr>
      </p:pic>
      <p:sp>
        <p:nvSpPr>
          <p:cNvPr id="67" name="TextBox 9"/>
          <p:cNvSpPr/>
          <p:nvPr/>
        </p:nvSpPr>
        <p:spPr>
          <a:xfrm>
            <a:off x="1356480" y="13320"/>
            <a:ext cx="7900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800" spc="-1" strike="noStrike">
                <a:solidFill>
                  <a:schemeClr val="dk1"/>
                </a:solidFill>
                <a:latin typeface="Rockwell"/>
              </a:rPr>
              <a:t>Раздел «Программы»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10"/>
          <p:cNvSpPr/>
          <p:nvPr/>
        </p:nvSpPr>
        <p:spPr>
          <a:xfrm>
            <a:off x="8388000" y="1661400"/>
            <a:ext cx="38034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Rockwell"/>
              </a:rPr>
              <a:t>Запись на программы проходит через портал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Рисунок 11" descr=""/>
          <p:cNvPicPr/>
          <p:nvPr/>
        </p:nvPicPr>
        <p:blipFill>
          <a:blip r:embed="rId3"/>
          <a:stretch/>
        </p:blipFill>
        <p:spPr>
          <a:xfrm>
            <a:off x="10839600" y="2455560"/>
            <a:ext cx="1266480" cy="591840"/>
          </a:xfrm>
          <a:prstGeom prst="rect">
            <a:avLst/>
          </a:prstGeom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4"/>
          <a:stretch/>
        </p:blipFill>
        <p:spPr>
          <a:xfrm>
            <a:off x="9685800" y="71280"/>
            <a:ext cx="2506680" cy="8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5" descr=""/>
          <p:cNvPicPr/>
          <p:nvPr/>
        </p:nvPicPr>
        <p:blipFill>
          <a:blip r:embed="rId1"/>
          <a:srcRect l="18297" t="11020" r="18797" b="4000"/>
          <a:stretch/>
        </p:blipFill>
        <p:spPr>
          <a:xfrm>
            <a:off x="230040" y="740520"/>
            <a:ext cx="6846120" cy="52027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72" name="TextBox 13"/>
          <p:cNvSpPr/>
          <p:nvPr/>
        </p:nvSpPr>
        <p:spPr>
          <a:xfrm>
            <a:off x="1267920" y="0"/>
            <a:ext cx="5157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800" spc="-1" strike="noStrike">
                <a:solidFill>
                  <a:schemeClr val="dk1"/>
                </a:solidFill>
                <a:latin typeface="Rockwell"/>
              </a:rPr>
              <a:t>Поисковая строка Навигатора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Рисунок 14" descr=""/>
          <p:cNvPicPr/>
          <p:nvPr/>
        </p:nvPicPr>
        <p:blipFill>
          <a:blip r:embed="rId2"/>
          <a:srcRect l="27996" t="14933" r="30413" b="3745"/>
          <a:stretch/>
        </p:blipFill>
        <p:spPr>
          <a:xfrm>
            <a:off x="7522200" y="1661400"/>
            <a:ext cx="4525200" cy="497808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15" descr="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6420600" y="2570040"/>
            <a:ext cx="229680" cy="65556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16" descr=""/>
          <p:cNvPicPr/>
          <p:nvPr/>
        </p:nvPicPr>
        <p:blipFill>
          <a:blip r:embed="rId4"/>
          <a:stretch/>
        </p:blipFill>
        <p:spPr>
          <a:xfrm>
            <a:off x="0" y="5999400"/>
            <a:ext cx="6699600" cy="63972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17" descr=""/>
          <p:cNvPicPr/>
          <p:nvPr/>
        </p:nvPicPr>
        <p:blipFill>
          <a:blip r:embed="rId5"/>
          <a:stretch/>
        </p:blipFill>
        <p:spPr>
          <a:xfrm>
            <a:off x="6535800" y="5999400"/>
            <a:ext cx="1267560" cy="59112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18" descr=""/>
          <p:cNvPicPr/>
          <p:nvPr/>
        </p:nvPicPr>
        <p:blipFill>
          <a:blip r:embed="rId6"/>
          <a:stretch/>
        </p:blipFill>
        <p:spPr>
          <a:xfrm>
            <a:off x="8062920" y="4604400"/>
            <a:ext cx="254520" cy="64008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7"/>
          <a:stretch/>
        </p:blipFill>
        <p:spPr>
          <a:xfrm>
            <a:off x="9685800" y="71280"/>
            <a:ext cx="2506680" cy="8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69880" y="0"/>
            <a:ext cx="9875160" cy="8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1800" spc="-1" strike="noStrike" cap="all">
                <a:solidFill>
                  <a:srgbClr val="002060"/>
                </a:solidFill>
                <a:latin typeface="Century Schoolbook"/>
              </a:rPr>
              <a:t>Каталог мероприятий в Навигаторе</a:t>
            </a:r>
            <a:endParaRPr b="0" lang="en-US" sz="1800" spc="-1" strike="noStrike">
              <a:solidFill>
                <a:schemeClr val="dk1"/>
              </a:solidFill>
              <a:latin typeface="Rockwell"/>
            </a:endParaRPr>
          </a:p>
        </p:txBody>
      </p:sp>
      <p:pic>
        <p:nvPicPr>
          <p:cNvPr id="80" name="Рисунок 2" descr=""/>
          <p:cNvPicPr/>
          <p:nvPr/>
        </p:nvPicPr>
        <p:blipFill>
          <a:blip r:embed="rId1"/>
          <a:stretch/>
        </p:blipFill>
        <p:spPr>
          <a:xfrm>
            <a:off x="0" y="646560"/>
            <a:ext cx="7750800" cy="6117480"/>
          </a:xfrm>
          <a:prstGeom prst="rect">
            <a:avLst/>
          </a:prstGeom>
          <a:ln w="0">
            <a:noFill/>
          </a:ln>
        </p:spPr>
      </p:pic>
      <p:sp>
        <p:nvSpPr>
          <p:cNvPr id="81" name="TextBox 6"/>
          <p:cNvSpPr/>
          <p:nvPr/>
        </p:nvSpPr>
        <p:spPr>
          <a:xfrm>
            <a:off x="7583400" y="1935360"/>
            <a:ext cx="4608360" cy="39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2b4c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2b4c"/>
                </a:solidFill>
                <a:latin typeface="Rockwell"/>
              </a:rPr>
              <a:t>Перечень мероприятий учреждений, реализуемых программы ДО.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2b4c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2b4c"/>
                </a:solidFill>
                <a:latin typeface="Rockwell"/>
              </a:rPr>
              <a:t>Удобная навигация.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2b4c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2b4c"/>
                </a:solidFill>
                <a:latin typeface="Rockwell"/>
              </a:rPr>
              <a:t>Гибкий фильтр поиска.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Рисунок 13" descr=""/>
          <p:cNvPicPr/>
          <p:nvPr/>
        </p:nvPicPr>
        <p:blipFill>
          <a:blip r:embed="rId2"/>
          <a:stretch/>
        </p:blipFill>
        <p:spPr>
          <a:xfrm>
            <a:off x="2228040" y="1479240"/>
            <a:ext cx="810360" cy="133920"/>
          </a:xfrm>
          <a:prstGeom prst="rect">
            <a:avLst/>
          </a:prstGeom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9685800" y="71280"/>
            <a:ext cx="2506680" cy="8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0" y="-25200"/>
            <a:ext cx="9875160" cy="96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1600" spc="-1" strike="noStrike" cap="all">
                <a:solidFill>
                  <a:srgbClr val="002060"/>
                </a:solidFill>
                <a:latin typeface="Century Schoolbook"/>
              </a:rPr>
              <a:t>Новостной блок Навигатора дополнительного образования</a:t>
            </a: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</p:txBody>
      </p:sp>
      <p:pic>
        <p:nvPicPr>
          <p:cNvPr id="85" name="Рисунок 9" descr=""/>
          <p:cNvPicPr/>
          <p:nvPr/>
        </p:nvPicPr>
        <p:blipFill>
          <a:blip r:embed="rId1"/>
          <a:srcRect l="17297" t="10131" r="19398" b="3468"/>
          <a:stretch/>
        </p:blipFill>
        <p:spPr>
          <a:xfrm>
            <a:off x="170640" y="754200"/>
            <a:ext cx="6496920" cy="49881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86" name="Рисунок 11" descr=""/>
          <p:cNvPicPr/>
          <p:nvPr/>
        </p:nvPicPr>
        <p:blipFill>
          <a:blip r:embed="rId2"/>
          <a:stretch/>
        </p:blipFill>
        <p:spPr>
          <a:xfrm>
            <a:off x="6064200" y="1857240"/>
            <a:ext cx="6218280" cy="511020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14" descr=""/>
          <p:cNvPicPr/>
          <p:nvPr/>
        </p:nvPicPr>
        <p:blipFill>
          <a:blip r:embed="rId3"/>
          <a:stretch/>
        </p:blipFill>
        <p:spPr>
          <a:xfrm rot="20220000">
            <a:off x="5138280" y="4430880"/>
            <a:ext cx="200160" cy="51264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4"/>
          <a:stretch/>
        </p:blipFill>
        <p:spPr>
          <a:xfrm>
            <a:off x="9685800" y="71280"/>
            <a:ext cx="2506680" cy="8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070920" y="1921320"/>
            <a:ext cx="3276360" cy="288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1600" spc="-1" strike="noStrike" cap="all">
                <a:solidFill>
                  <a:srgbClr val="002060"/>
                </a:solidFill>
                <a:latin typeface="Century Schoolbook"/>
              </a:rPr>
              <a:t>КОНТАКТЫ ДЛЯ КОНСУЛЬТАЦИЙ И ВОПРОСОВ ПО РАБОТЕ НАВИГАТОРА ДОПОЛНИТЕЛЬНОГО ОБРАЗОВАНИЯ</a:t>
            </a:r>
            <a:endParaRPr b="0" lang="en-US" sz="1600" spc="-1" strike="noStrike">
              <a:solidFill>
                <a:schemeClr val="dk1"/>
              </a:solidFill>
              <a:latin typeface="Rockwell"/>
            </a:endParaRPr>
          </a:p>
        </p:txBody>
      </p:sp>
      <p:graphicFrame>
        <p:nvGraphicFramePr>
          <p:cNvPr id="90" name="Таблица 6"/>
          <p:cNvGraphicFramePr/>
          <p:nvPr/>
        </p:nvGraphicFramePr>
        <p:xfrm>
          <a:off x="150840" y="207360"/>
          <a:ext cx="9131400" cy="6453360"/>
        </p:xfrm>
        <a:graphic>
          <a:graphicData uri="http://schemas.openxmlformats.org/drawingml/2006/table">
            <a:tbl>
              <a:tblPr/>
              <a:tblGrid>
                <a:gridCol w="539280"/>
                <a:gridCol w="1850040"/>
                <a:gridCol w="5185440"/>
                <a:gridCol w="1556280"/>
              </a:tblGrid>
              <a:tr h="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№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2520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Название МО (ГО)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2520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Название учреждения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2520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Контактные телефоны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2520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Абатский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Абатского района «Детская школа искусств»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8(34556) 4-11-98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Армизонский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МАОУ ДО «Дом творчества»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 (34547) 2-37-06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3.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Аромашевский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МАОУ ДО «Дом детского творчества»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8(34545) 2-04-54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4.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Бердюжский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Бердюжского района «ДЮСШ»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8(34554)2-26-28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5.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Вагайский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«Вагайский центр спорта и творчества»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8(34539) 2-36-05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9404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6.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Викуловский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«Викуловский Центр творчества»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8(34557)24-5-76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20268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7.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Голышмановский ГО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«Голышмановский молодежный центр»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 (34546) 25-7-55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9260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Заводоуковский ГО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АУ ДО МО Заводоуковский ГО «Центр развития детей и молодежи»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 (34542)-27-8-73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9.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Исетский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АУ ДО «Исетская детская школа искусств»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8(34537) 21-0-84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10.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Ишимский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«Спортивная школа Ишимского района»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8(34551) 5-99-90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73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11.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г.Ишим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ОДО МАУ «Центр дополнительного образования детей г.Ишима»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8(34551) 51-5-98;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9944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12.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Казанский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«Казанский центр развития детей»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 (34553) 4-18-32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73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13.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Нижнетавдинский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Нижнетавдинского МР «Центр дополнительного образования»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 (34533) 23-6-32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14.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Омутинский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«Центр внешкольной работы»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8(34544)31-8-02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23400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15.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Сладковский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Сладковского МР «Дом детского творчества «Галактика»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8(34555) 2-33-05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16.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Сорокинский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«Сорокинский центр детского творчества»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 (34550) 21-1-70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17.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Тобольский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«Центр творчества»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8(3456)22-32-27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9764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18.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г.Тобольск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«Дом детского творчества» г. Тобольска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8(3456)26-26-54 доб.7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19.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Тюменский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ЦРТ «Созвездие» Тюменского МР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8(3452)76-20-24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7352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20.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г.Тюмень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ДЮЦ «КДТ им.А.М.Кижеватова» города Тюмени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8(3452) 510-432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73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21.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Уватский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АУ ДО «Центр дополнительного образования детей и молодежи» Уватского МР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8(34561)25-2-25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22.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Упоровский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АОУ ДО УМР «Центр реализации молодежных программ»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8(34541)3-39-28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73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23.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Юргинский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«Юргинский центр развития детей и молодежи «Лидер»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8(34543) 2-37-37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82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24.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Ялуторовский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МАУК и ДО «Киёвская детская школа искусств»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8(34535)3-70-55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  <a:tr h="173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25.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г.Ялуторовск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ДО «Центр туризма и детского творчества» г. Ялуторовска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8(34535)2-01-93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173160"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26.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Ярковский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МАУ «Молодежный центр Ярковского муниципального района»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3320" rIns="1332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Rockwell"/>
                        </a:rPr>
                        <a:t>8(34531)26-9-72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3320" marR="13320">
                    <a:lnL w="12240">
                      <a:solidFill>
                        <a:srgbClr val="a28e6a"/>
                      </a:solidFill>
                      <a:prstDash val="solid"/>
                    </a:lnL>
                    <a:lnR w="12240">
                      <a:solidFill>
                        <a:srgbClr val="a28e6a"/>
                      </a:solidFill>
                      <a:prstDash val="solid"/>
                    </a:lnR>
                    <a:lnT w="12240">
                      <a:solidFill>
                        <a:srgbClr val="a28e6a"/>
                      </a:solidFill>
                      <a:prstDash val="solid"/>
                    </a:lnT>
                    <a:lnB w="12240">
                      <a:solidFill>
                        <a:srgbClr val="a28e6a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1" name="TextBox 8"/>
          <p:cNvSpPr/>
          <p:nvPr/>
        </p:nvSpPr>
        <p:spPr>
          <a:xfrm>
            <a:off x="9538560" y="5066280"/>
            <a:ext cx="2572200" cy="13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" algn="ctr" defTabSz="914400">
              <a:lnSpc>
                <a:spcPct val="90000"/>
              </a:lnSpc>
              <a:spcBef>
                <a:spcPts val="1199"/>
              </a:spcBef>
            </a:pPr>
            <a:r>
              <a:rPr b="1" lang="ru-RU" sz="1800" spc="-1" strike="noStrike">
                <a:solidFill>
                  <a:srgbClr val="002060"/>
                </a:solidFill>
                <a:latin typeface="Rockwell"/>
              </a:rPr>
              <a:t>Портал Технической поддержки Тюменской области: </a:t>
            </a:r>
            <a:r>
              <a:rPr b="1" lang="en-US" sz="1800" spc="-1" strike="noStrike">
                <a:solidFill>
                  <a:srgbClr val="002060"/>
                </a:solidFill>
                <a:latin typeface="Rockwell"/>
              </a:rPr>
              <a:t>sd.72to.ru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9685800" y="71280"/>
            <a:ext cx="2506680" cy="8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.jpeg"/><Relationship Id="rId3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Дерево">
  <a:themeElements>
    <a:clrScheme name="Дерево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 pitchFamily="0" charset="1"/>
        <a:ea typeface=""/>
        <a:cs typeface=""/>
      </a:majorFont>
      <a:minorFont>
        <a:latin typeface="Rockwell" panose="02060603020205020403" pitchFamily="0" charset="1"/>
        <a:ea typeface=""/>
        <a:cs typeface=""/>
      </a:minorFont>
    </a:fontScheme>
    <a:fmtScheme>
      <a:fillStyleLst>
        <a:solidFill>
          <a:schemeClr val="phClr"/>
        </a:solidFill>
        <a:blipFill rotWithShape="1">
          <a:blip r:embed="rId1"/>
          <a:srcRect l="0" t="0" r="0" b="0"/>
          <a:tile tx="0" ty="0" sx="60000" sy="59000" flip="none" algn="tl"/>
        </a:blipFill>
        <a:blipFill rotWithShape="1">
          <a:blip r:embed="rId2"/>
          <a:srcRect l="0" t="0" r="0" b="0"/>
          <a:tile tx="0" ty="0" sx="60000" sy="59000" flip="none" algn="tl"/>
        </a:blip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shade val="97000"/>
          </a:schemeClr>
        </a:solidFill>
        <a:blipFill rotWithShape="1">
          <a:blip r:embed="rId3"/>
          <a:srcRect l="0" t="0" r="0" b="0"/>
          <a:tile tx="0" ty="0" sx="100000" sy="100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330</TotalTime>
  <Application>LibreOffice/7.6.4.1$Windows_X86_64 LibreOffice_project/e19e193f88cd6c0525a17fb7a176ed8e6a3e2aa1</Application>
  <AppVersion>15.0000</AppVersion>
  <Words>488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2024-08-01T03:02:30Z</dcterms:created>
  <dc:creator>Лавник Светлана Анатольевна</dc:creator>
  <dc:description/>
  <dc:language>ru-RU</dc:language>
  <cp:lastModifiedBy/>
  <dcterms:modified xsi:type="dcterms:W3CDTF">2024-08-14T10:16:06Z</dcterms:modified>
  <cp:revision>49</cp:revision>
  <dc:subject/>
  <dc:title>Запись на программы дополнительного образования с помощью информационной платформы «навигатор дополнительного образования»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8</vt:i4>
  </property>
</Properties>
</file>